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modernComment_159_8446F1A7.xml" ContentType="application/vnd.ms-powerpoint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modernComment_160_9A3D3B7A.xml" ContentType="application/vnd.ms-powerpoint.comment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341" r:id="rId5"/>
    <p:sldId id="339" r:id="rId6"/>
    <p:sldId id="342" r:id="rId7"/>
    <p:sldId id="343" r:id="rId8"/>
    <p:sldId id="344" r:id="rId9"/>
    <p:sldId id="345" r:id="rId10"/>
    <p:sldId id="346" r:id="rId11"/>
    <p:sldId id="347" r:id="rId12"/>
    <p:sldId id="349" r:id="rId13"/>
    <p:sldId id="348" r:id="rId14"/>
    <p:sldId id="356" r:id="rId15"/>
    <p:sldId id="350" r:id="rId16"/>
    <p:sldId id="361" r:id="rId17"/>
    <p:sldId id="352" r:id="rId18"/>
    <p:sldId id="354" r:id="rId19"/>
    <p:sldId id="357" r:id="rId20"/>
    <p:sldId id="360" r:id="rId21"/>
    <p:sldId id="362" r:id="rId22"/>
  </p:sldIdLst>
  <p:sldSz cx="9144000" cy="6858000" type="screen4x3"/>
  <p:notesSz cx="6950075" cy="9236075"/>
  <p:defaultTextStyle>
    <a:lvl1pPr>
      <a:defRPr>
        <a:latin typeface="Calibri"/>
        <a:ea typeface="Calibri"/>
        <a:cs typeface="Calibri"/>
        <a:sym typeface="Calibri"/>
      </a:defRPr>
    </a:lvl1pPr>
    <a:lvl2pPr indent="457200">
      <a:defRPr>
        <a:latin typeface="Calibri"/>
        <a:ea typeface="Calibri"/>
        <a:cs typeface="Calibri"/>
        <a:sym typeface="Calibri"/>
      </a:defRPr>
    </a:lvl2pPr>
    <a:lvl3pPr indent="914400">
      <a:defRPr>
        <a:latin typeface="Calibri"/>
        <a:ea typeface="Calibri"/>
        <a:cs typeface="Calibri"/>
        <a:sym typeface="Calibri"/>
      </a:defRPr>
    </a:lvl3pPr>
    <a:lvl4pPr indent="1371600">
      <a:defRPr>
        <a:latin typeface="Calibri"/>
        <a:ea typeface="Calibri"/>
        <a:cs typeface="Calibri"/>
        <a:sym typeface="Calibri"/>
      </a:defRPr>
    </a:lvl4pPr>
    <a:lvl5pPr indent="1828800">
      <a:defRPr>
        <a:latin typeface="Calibri"/>
        <a:ea typeface="Calibri"/>
        <a:cs typeface="Calibri"/>
        <a:sym typeface="Calibri"/>
      </a:defRPr>
    </a:lvl5pPr>
    <a:lvl6pPr indent="2286000">
      <a:defRPr>
        <a:latin typeface="Calibri"/>
        <a:ea typeface="Calibri"/>
        <a:cs typeface="Calibri"/>
        <a:sym typeface="Calibri"/>
      </a:defRPr>
    </a:lvl6pPr>
    <a:lvl7pPr indent="2743200">
      <a:defRPr>
        <a:latin typeface="Calibri"/>
        <a:ea typeface="Calibri"/>
        <a:cs typeface="Calibri"/>
        <a:sym typeface="Calibri"/>
      </a:defRPr>
    </a:lvl7pPr>
    <a:lvl8pPr indent="3200400">
      <a:defRPr>
        <a:latin typeface="Calibri"/>
        <a:ea typeface="Calibri"/>
        <a:cs typeface="Calibri"/>
        <a:sym typeface="Calibri"/>
      </a:defRPr>
    </a:lvl8pPr>
    <a:lvl9pPr indent="3657600">
      <a:defRPr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260EC95-7627-6CBC-7475-422F5FD1AB25}" name="Susi Farnworth" initials="SF" userId="S::SFarnworth@engineeringuk.com::149f92b6-5847-495d-85a4-165a98363bf6" providerId="AD"/>
  <p188:author id="{48A318D3-559E-DE9C-E947-83EA1EB88813}" name="Molly Imrie" initials="MI" userId="S::mimrie@engineeringuk.com::3f63afd6-1e0f-4646-ae31-7775d198ce0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2E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79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omments/modernComment_159_8446F1A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4D3DD02-CD3C-4C92-8939-4E5BD4CAFEF5}" authorId="{D260EC95-7627-6CBC-7475-422F5FD1AB25}" created="2024-03-01T07:25:28.380">
    <pc:sldMkLst xmlns:pc="http://schemas.microsoft.com/office/powerpoint/2013/main/command">
      <pc:docMk/>
      <pc:sldMk cId="2219241895" sldId="345"/>
    </pc:sldMkLst>
    <p188:replyLst>
      <p188:reply id="{C1726CC3-FE73-41FB-9BF3-D8AC5A4B5527}" authorId="{48A318D3-559E-DE9C-E947-83EA1EB88813}" created="2024-03-06T16:39:28.900">
        <p188:txBody>
          <a:bodyPr/>
          <a:lstStyle/>
          <a:p>
            <a:r>
              <a:rPr lang="en-GB"/>
              <a:t>Same hall so this is all fine</a:t>
            </a:r>
          </a:p>
        </p188:txBody>
      </p188:reply>
    </p188:replyLst>
    <p188:txBody>
      <a:bodyPr/>
      <a:lstStyle/>
      <a:p>
        <a:r>
          <a:rPr lang="en-GB"/>
          <a:t>Is it going to be in the same hall again and therefore is this photo an accurate representation of what they see when they arrive?</a:t>
        </a:r>
      </a:p>
    </p188:txBody>
  </p188:cm>
</p188:cmLst>
</file>

<file path=ppt/comments/modernComment_160_9A3D3B7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596E636-8D1C-407D-890B-A2C3EDA6746C}" authorId="{D260EC95-7627-6CBC-7475-422F5FD1AB25}" created="2024-03-01T07:27:10.907">
    <pc:sldMkLst xmlns:pc="http://schemas.microsoft.com/office/powerpoint/2013/main/command">
      <pc:docMk/>
      <pc:sldMk cId="2587704186" sldId="352"/>
    </pc:sldMkLst>
    <p188:replyLst>
      <p188:reply id="{0CD4800D-6989-4F6C-814F-0BC62F6ED940}" authorId="{48A318D3-559E-DE9C-E947-83EA1EB88813}" created="2024-03-06T16:44:23.857">
        <p188:txBody>
          <a:bodyPr/>
          <a:lstStyle/>
          <a:p>
            <a:r>
              <a:rPr lang="en-GB"/>
              <a:t>All these activities will be back and because we haven't been sent any photos from Exhibitors yet (we are ahead of the game with this this year) I think we stick with these ones. </a:t>
            </a:r>
          </a:p>
        </p188:txBody>
      </p188:reply>
    </p188:replyLst>
    <p188:txBody>
      <a:bodyPr/>
      <a:lstStyle/>
      <a:p>
        <a:r>
          <a:rPr lang="en-GB"/>
          <a:t>Are these activities the same again this year?  If there are new significant hands on activities, can you slot in a new photo and title for these? 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1540" cy="4620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7341" y="1"/>
            <a:ext cx="3011540" cy="4620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8CA9DB-78C2-42B4-A2B1-93E878DC2073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4061"/>
            <a:ext cx="3011540" cy="4620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7341" y="8774061"/>
            <a:ext cx="3011540" cy="4620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272E26-5827-40B7-8A43-F52AC34E82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970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/>
          </p:nvPr>
        </p:nvSpPr>
        <p:spPr>
          <a:xfrm>
            <a:off x="1166813" y="692150"/>
            <a:ext cx="4616450" cy="3463925"/>
          </a:xfrm>
          <a:prstGeom prst="rect">
            <a:avLst/>
          </a:prstGeom>
        </p:spPr>
        <p:txBody>
          <a:bodyPr lIns="92492" tIns="46246" rIns="92492" bIns="46246"/>
          <a:lstStyle/>
          <a:p>
            <a:pPr lvl="0"/>
            <a:endParaRPr/>
          </a:p>
        </p:txBody>
      </p:sp>
      <p:sp>
        <p:nvSpPr>
          <p:cNvPr id="47" name="Shape 47"/>
          <p:cNvSpPr>
            <a:spLocks noGrp="1"/>
          </p:cNvSpPr>
          <p:nvPr>
            <p:ph type="body" sz="quarter" idx="1"/>
          </p:nvPr>
        </p:nvSpPr>
        <p:spPr>
          <a:xfrm>
            <a:off x="926677" y="4387136"/>
            <a:ext cx="5096722" cy="4156234"/>
          </a:xfrm>
          <a:prstGeom prst="rect">
            <a:avLst/>
          </a:prstGeom>
        </p:spPr>
        <p:txBody>
          <a:bodyPr lIns="92492" tIns="46246" rIns="92492" bIns="46246"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6354301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88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0977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33410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2855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529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881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6727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8314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2566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644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924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516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974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18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1505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322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694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6943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Click to edit Master subtitle style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65833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Click to edit Master text styles</a:t>
            </a:r>
          </a:p>
          <a:p>
            <a:pPr lvl="1">
              <a:defRPr sz="1800"/>
            </a:pPr>
            <a:r>
              <a:rPr sz="3200"/>
              <a:t>Second level</a:t>
            </a:r>
          </a:p>
          <a:p>
            <a:pPr lvl="2">
              <a:defRPr sz="1800"/>
            </a:pPr>
            <a:r>
              <a:rPr sz="3200"/>
              <a:t>Third level</a:t>
            </a:r>
          </a:p>
          <a:p>
            <a:pPr lvl="3">
              <a:defRPr sz="1800"/>
            </a:pPr>
            <a:r>
              <a:rPr sz="3200"/>
              <a:t>Fourth level</a:t>
            </a:r>
          </a:p>
          <a:p>
            <a:pPr lvl="4">
              <a:defRPr sz="1800"/>
            </a:pPr>
            <a:r>
              <a:rPr sz="3200"/>
              <a:t>Fifth level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Click to edit Master text styles</a:t>
            </a:r>
          </a:p>
          <a:p>
            <a:pPr lvl="1">
              <a:defRPr sz="1800"/>
            </a:pPr>
            <a:r>
              <a:rPr sz="3200"/>
              <a:t>Second level</a:t>
            </a:r>
          </a:p>
          <a:p>
            <a:pPr lvl="2">
              <a:defRPr sz="1800"/>
            </a:pPr>
            <a:r>
              <a:rPr sz="3200"/>
              <a:t>Third level</a:t>
            </a:r>
          </a:p>
          <a:p>
            <a:pPr lvl="3">
              <a:defRPr sz="1800"/>
            </a:pPr>
            <a:r>
              <a:rPr sz="3200"/>
              <a:t>Fourth level</a:t>
            </a:r>
          </a:p>
          <a:p>
            <a:pPr lvl="4">
              <a:defRPr sz="1800"/>
            </a:pPr>
            <a:r>
              <a:rPr sz="3200"/>
              <a:t>Fifth level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sz="1800" b="0" cap="none"/>
            </a:pPr>
            <a:r>
              <a:rPr sz="4000" b="1" cap="all"/>
              <a:t>Click to edit Master title style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Click to edit Master text styles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Click to edit Master text styles</a:t>
            </a:r>
          </a:p>
          <a:p>
            <a:pPr lvl="1">
              <a:defRPr sz="1800"/>
            </a:pPr>
            <a:r>
              <a:rPr sz="2800"/>
              <a:t>Second level</a:t>
            </a:r>
          </a:p>
          <a:p>
            <a:pPr lvl="2">
              <a:defRPr sz="1800"/>
            </a:pPr>
            <a:r>
              <a:rPr sz="2800"/>
              <a:t>Third level</a:t>
            </a:r>
          </a:p>
          <a:p>
            <a:pPr lvl="3">
              <a:defRPr sz="1800"/>
            </a:pPr>
            <a:r>
              <a:rPr sz="2800"/>
              <a:t>Fourth level</a:t>
            </a:r>
          </a:p>
          <a:p>
            <a:pPr lvl="4">
              <a:defRPr sz="1800"/>
            </a:pPr>
            <a:r>
              <a:rPr sz="2800"/>
              <a:t>Fifth level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457200" y="1435465"/>
            <a:ext cx="4040188" cy="73941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</a:lstStyle>
          <a:p>
            <a:pPr lvl="0">
              <a:defRPr sz="1800" b="0"/>
            </a:pPr>
            <a:r>
              <a:rPr sz="2400" b="1"/>
              <a:t>Click to edit Master text styles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/>
            </a:pPr>
            <a:r>
              <a:rPr sz="2000" b="1"/>
              <a:t>Click to edit Master title style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Click to edit Master text styles</a:t>
            </a:r>
          </a:p>
          <a:p>
            <a:pPr lvl="1">
              <a:defRPr sz="1800"/>
            </a:pPr>
            <a:r>
              <a:rPr sz="3200"/>
              <a:t>Second level</a:t>
            </a:r>
          </a:p>
          <a:p>
            <a:pPr lvl="2">
              <a:defRPr sz="1800"/>
            </a:pPr>
            <a:r>
              <a:rPr sz="3200"/>
              <a:t>Third level</a:t>
            </a:r>
          </a:p>
          <a:p>
            <a:pPr lvl="3">
              <a:defRPr sz="1800"/>
            </a:pPr>
            <a:r>
              <a:rPr sz="3200"/>
              <a:t>Fourth level</a:t>
            </a:r>
          </a:p>
          <a:p>
            <a:pPr lvl="4">
              <a:defRPr sz="1800"/>
            </a:pPr>
            <a:r>
              <a:rPr sz="3200"/>
              <a:t>Fifth level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/>
            </a:pPr>
            <a:r>
              <a:rPr sz="2000" b="1"/>
              <a:t>Click to edit Master title style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</a:lstStyle>
          <a:p>
            <a:pPr lvl="0">
              <a:defRPr sz="1800"/>
            </a:pPr>
            <a:r>
              <a:rPr sz="1400"/>
              <a:t>Click to edit Master text styles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Click to edit Master text styles</a:t>
            </a:r>
          </a:p>
          <a:p>
            <a:pPr lvl="1">
              <a:defRPr sz="1800"/>
            </a:pPr>
            <a:r>
              <a:rPr sz="3200"/>
              <a:t>Second level</a:t>
            </a:r>
          </a:p>
          <a:p>
            <a:pPr lvl="2">
              <a:defRPr sz="1800"/>
            </a:pPr>
            <a:r>
              <a:rPr sz="3200"/>
              <a:t>Third level</a:t>
            </a:r>
          </a:p>
          <a:p>
            <a:pPr lvl="3">
              <a:defRPr sz="1800"/>
            </a:pPr>
            <a:r>
              <a:rPr sz="3200"/>
              <a:t>Fourth level</a:t>
            </a:r>
          </a:p>
          <a:p>
            <a:pPr lvl="4">
              <a:defRPr sz="1800"/>
            </a:pPr>
            <a:r>
              <a:rPr sz="3200"/>
              <a:t>Fifth level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lvl="0">
              <a:defRPr sz="1800"/>
            </a:pPr>
            <a:r>
              <a:rPr sz="3200"/>
              <a:t>Click to edit Master text styles</a:t>
            </a:r>
          </a:p>
          <a:p>
            <a:pPr lvl="1">
              <a:defRPr sz="1800"/>
            </a:pPr>
            <a:r>
              <a:rPr sz="3200"/>
              <a:t>Second level</a:t>
            </a:r>
          </a:p>
          <a:p>
            <a:pPr lvl="2">
              <a:defRPr sz="1800"/>
            </a:pPr>
            <a:r>
              <a:rPr sz="3200"/>
              <a:t>Third level</a:t>
            </a:r>
          </a:p>
          <a:p>
            <a:pPr lvl="3">
              <a:defRPr sz="1800"/>
            </a:pPr>
            <a:r>
              <a:rPr sz="3200"/>
              <a:t>Fourth level</a:t>
            </a:r>
          </a:p>
          <a:p>
            <a:pPr lvl="4">
              <a:defRPr sz="1800"/>
            </a:pPr>
            <a:r>
              <a:rPr sz="3200"/>
              <a:t>Fifth level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</p:sldLayoutIdLst>
  <p:transition spd="med"/>
  <p:txStyles>
    <p:titleStyle>
      <a:lvl1pPr algn="ctr">
        <a:defRPr sz="4400">
          <a:latin typeface="Calibri"/>
          <a:ea typeface="Calibri"/>
          <a:cs typeface="Calibri"/>
          <a:sym typeface="Calibri"/>
        </a:defRPr>
      </a:lvl1pPr>
      <a:lvl2pPr algn="ctr">
        <a:defRPr sz="4400">
          <a:latin typeface="Calibri"/>
          <a:ea typeface="Calibri"/>
          <a:cs typeface="Calibri"/>
          <a:sym typeface="Calibri"/>
        </a:defRPr>
      </a:lvl2pPr>
      <a:lvl3pPr algn="ctr">
        <a:defRPr sz="4400">
          <a:latin typeface="Calibri"/>
          <a:ea typeface="Calibri"/>
          <a:cs typeface="Calibri"/>
          <a:sym typeface="Calibri"/>
        </a:defRPr>
      </a:lvl3pPr>
      <a:lvl4pPr algn="ctr">
        <a:defRPr sz="4400">
          <a:latin typeface="Calibri"/>
          <a:ea typeface="Calibri"/>
          <a:cs typeface="Calibri"/>
          <a:sym typeface="Calibri"/>
        </a:defRPr>
      </a:lvl4pPr>
      <a:lvl5pPr algn="ctr">
        <a:defRPr sz="4400">
          <a:latin typeface="Calibri"/>
          <a:ea typeface="Calibri"/>
          <a:cs typeface="Calibri"/>
          <a:sym typeface="Calibri"/>
        </a:defRPr>
      </a:lvl5pPr>
      <a:lvl6pPr algn="ctr">
        <a:defRPr sz="4400">
          <a:latin typeface="Calibri"/>
          <a:ea typeface="Calibri"/>
          <a:cs typeface="Calibri"/>
          <a:sym typeface="Calibri"/>
        </a:defRPr>
      </a:lvl6pPr>
      <a:lvl7pPr algn="ctr">
        <a:defRPr sz="4400">
          <a:latin typeface="Calibri"/>
          <a:ea typeface="Calibri"/>
          <a:cs typeface="Calibri"/>
          <a:sym typeface="Calibri"/>
        </a:defRPr>
      </a:lvl7pPr>
      <a:lvl8pPr algn="ctr">
        <a:defRPr sz="4400">
          <a:latin typeface="Calibri"/>
          <a:ea typeface="Calibri"/>
          <a:cs typeface="Calibri"/>
          <a:sym typeface="Calibri"/>
        </a:defRPr>
      </a:lvl8pPr>
      <a:lvl9pPr algn="ctr">
        <a:defRPr sz="4400">
          <a:latin typeface="Calibri"/>
          <a:ea typeface="Calibri"/>
          <a:cs typeface="Calibri"/>
          <a:sym typeface="Calibri"/>
        </a:defRPr>
      </a:lvl9pPr>
    </p:titleStyle>
    <p:bodyStyle>
      <a:lvl1pPr marL="342900" indent="-3429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1pPr>
      <a:lvl2pPr marL="783771" indent="-326571">
        <a:spcBef>
          <a:spcPts val="700"/>
        </a:spcBef>
        <a:buSzPct val="100000"/>
        <a:buFont typeface="Arial"/>
        <a:buChar char="–"/>
        <a:defRPr sz="3200">
          <a:latin typeface="Calibri"/>
          <a:ea typeface="Calibri"/>
          <a:cs typeface="Calibri"/>
          <a:sym typeface="Calibri"/>
        </a:defRPr>
      </a:lvl2pPr>
      <a:lvl3pPr marL="1219200" indent="-3048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3pPr>
      <a:lvl4pPr marL="1737360" indent="-365760">
        <a:spcBef>
          <a:spcPts val="700"/>
        </a:spcBef>
        <a:buSzPct val="100000"/>
        <a:buFont typeface="Arial"/>
        <a:buChar char="–"/>
        <a:defRPr sz="3200">
          <a:latin typeface="Calibri"/>
          <a:ea typeface="Calibri"/>
          <a:cs typeface="Calibri"/>
          <a:sym typeface="Calibri"/>
        </a:defRPr>
      </a:lvl4pPr>
      <a:lvl5pPr marL="2194560" indent="-365760">
        <a:spcBef>
          <a:spcPts val="700"/>
        </a:spcBef>
        <a:buSzPct val="100000"/>
        <a:buFont typeface="Arial"/>
        <a:buChar char="»"/>
        <a:defRPr sz="3200">
          <a:latin typeface="Calibri"/>
          <a:ea typeface="Calibri"/>
          <a:cs typeface="Calibri"/>
          <a:sym typeface="Calibri"/>
        </a:defRPr>
      </a:lvl5pPr>
      <a:lvl6pPr marL="2651760" indent="-36576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6pPr>
      <a:lvl7pPr marL="3108960" indent="-36576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7pPr>
      <a:lvl8pPr marL="3566159" indent="-365759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8pPr>
      <a:lvl9pPr marL="4023359" indent="-365759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9pPr>
    </p:bodyStyle>
    <p:otherStyle>
      <a:lvl1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60_9A3D3B7A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59_8446F1A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1419281" y="656267"/>
            <a:ext cx="6507124" cy="874863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visit to The Big Bang Fair</a:t>
            </a:r>
            <a:endParaRPr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4BB257-6551-422F-B16D-ABB4DD48C4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849" y="1809306"/>
            <a:ext cx="6140302" cy="409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2454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659308" y="482075"/>
            <a:ext cx="8171408" cy="1006473"/>
          </a:xfrm>
          <a:prstGeom prst="rect">
            <a:avLst/>
          </a:prstGeom>
        </p:spPr>
        <p:txBody>
          <a:bodyPr lIns="45719" tIns="45720" rIns="45719" bIns="45720" anchor="ctr">
            <a:no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3600">
                <a:solidFill>
                  <a:srgbClr val="002060"/>
                </a:solidFill>
                <a:latin typeface="Arial"/>
                <a:cs typeface="Arial"/>
              </a:rPr>
              <a:t>This is what it looks like inside the Fair</a:t>
            </a:r>
            <a:endParaRPr sz="360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8594B9-28F9-4FE6-9263-B931252381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7" r="21951"/>
          <a:stretch/>
        </p:blipFill>
        <p:spPr>
          <a:xfrm>
            <a:off x="1646016" y="2775296"/>
            <a:ext cx="5851968" cy="3600629"/>
          </a:xfrm>
          <a:prstGeom prst="rect">
            <a:avLst/>
          </a:prstGeom>
        </p:spPr>
      </p:pic>
      <p:sp>
        <p:nvSpPr>
          <p:cNvPr id="8" name="Shape 53">
            <a:extLst>
              <a:ext uri="{FF2B5EF4-FFF2-40B4-BE49-F238E27FC236}">
                <a16:creationId xmlns:a16="http://schemas.microsoft.com/office/drawing/2014/main" id="{8ECF1B3F-8778-4CD5-8B45-26E51A2E0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3463" y="1392215"/>
            <a:ext cx="8410297" cy="1126265"/>
          </a:xfrm>
          <a:prstGeom prst="rect">
            <a:avLst/>
          </a:prstGeom>
        </p:spPr>
        <p:txBody>
          <a:bodyPr lIns="46800" tIns="45720" rIns="45719" bIns="45720" anchor="t"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/>
                <a:cs typeface="Arial"/>
              </a:rPr>
              <a:t>It may be very busy.</a:t>
            </a:r>
            <a:endParaRPr lang="en-US"/>
          </a:p>
          <a:p>
            <a:pPr marL="0" indent="0">
              <a:lnSpc>
                <a:spcPct val="150000"/>
              </a:lnSpc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/>
                <a:cs typeface="Arial"/>
              </a:rPr>
              <a:t>There will be lots of activities I can try.</a:t>
            </a:r>
            <a:endParaRPr lang="en-GB"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73137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785308" y="266075"/>
            <a:ext cx="5804408" cy="99747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3600">
                <a:solidFill>
                  <a:srgbClr val="002060"/>
                </a:solidFill>
                <a:latin typeface="VAG Rounded" panose="020B0500000000000000" pitchFamily="34" charset="0"/>
              </a:rPr>
              <a:t>At The Fair I </a:t>
            </a:r>
            <a:r>
              <a:rPr lang="en-GB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en-GB" sz="3600">
                <a:solidFill>
                  <a:srgbClr val="002060"/>
                </a:solidFill>
                <a:latin typeface="VAG Rounded" panose="020B0500000000000000" pitchFamily="34" charset="0"/>
              </a:rPr>
              <a:t> hear… </a:t>
            </a:r>
            <a:endParaRPr sz="3600">
              <a:solidFill>
                <a:srgbClr val="002060"/>
              </a:solidFill>
              <a:latin typeface="VAG Rounded" panose="020B0500000000000000" pitchFamily="34" charset="0"/>
            </a:endParaRPr>
          </a:p>
        </p:txBody>
      </p:sp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xfrm>
            <a:off x="789628" y="1254423"/>
            <a:ext cx="7924297" cy="5045075"/>
          </a:xfrm>
          <a:prstGeom prst="rect">
            <a:avLst/>
          </a:prstGeom>
        </p:spPr>
        <p:txBody>
          <a:bodyPr lIns="46800" tIns="45720" rIns="45719" bIns="45720" anchor="t">
            <a:normAutofit lnSpcReduction="10000"/>
          </a:bodyPr>
          <a:lstStyle/>
          <a:p>
            <a:pPr>
              <a:lnSpc>
                <a:spcPct val="160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Lots of people talking</a:t>
            </a:r>
          </a:p>
          <a:p>
            <a:pPr>
              <a:lnSpc>
                <a:spcPct val="160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There may be some loud bangs</a:t>
            </a:r>
          </a:p>
          <a:p>
            <a:pPr>
              <a:lnSpc>
                <a:spcPct val="160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There may be equipment at exhibits that make noises</a:t>
            </a:r>
          </a:p>
          <a:p>
            <a:pPr>
              <a:lnSpc>
                <a:spcPct val="160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There may be announcements made to all visitors</a:t>
            </a:r>
          </a:p>
          <a:p>
            <a:pPr>
              <a:lnSpc>
                <a:spcPct val="160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In an emergency, I will hear the fire alarm</a:t>
            </a:r>
          </a:p>
          <a:p>
            <a:pPr>
              <a:lnSpc>
                <a:spcPct val="160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60000"/>
              </a:lnSpc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If it is too loud, I can ask my teacher to take me to the calm area or quiet room. </a:t>
            </a:r>
          </a:p>
          <a:p>
            <a:pPr marL="0" lvl="0" indent="0"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69985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623308" y="392075"/>
            <a:ext cx="5804408" cy="99747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I watch a panel talk… </a:t>
            </a:r>
            <a:endParaRPr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xfrm>
            <a:off x="621322" y="1229950"/>
            <a:ext cx="8216678" cy="4497639"/>
          </a:xfrm>
          <a:prstGeom prst="rect">
            <a:avLst/>
          </a:prstGeom>
        </p:spPr>
        <p:txBody>
          <a:bodyPr lIns="46800" tIns="45720" rIns="45719" bIns="45720" anchor="t">
            <a:normAutofit/>
          </a:bodyPr>
          <a:lstStyle/>
          <a:p>
            <a:pPr marL="0" lvl="0" indent="0">
              <a:lnSpc>
                <a:spcPct val="160000"/>
              </a:lnSpc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I will join a queue.</a:t>
            </a:r>
          </a:p>
          <a:p>
            <a:pPr marL="0" lvl="0" indent="0">
              <a:lnSpc>
                <a:spcPct val="160000"/>
              </a:lnSpc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I will be shown where to sit.</a:t>
            </a:r>
          </a:p>
          <a:p>
            <a:pPr marL="0" lvl="0" indent="0">
              <a:lnSpc>
                <a:spcPct val="160000"/>
              </a:lnSpc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/>
                <a:cs typeface="Arial"/>
              </a:rPr>
              <a:t>I will hear scientists and engineers talk about their jobs.</a:t>
            </a:r>
          </a:p>
          <a:p>
            <a:pPr marL="0" lvl="0" indent="0">
              <a:lnSpc>
                <a:spcPct val="160000"/>
              </a:lnSpc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Some people in the audience will ask questions.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VAG Rounded Std Thin" panose="020F04020202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D1C5BE-CFAF-FC85-0A1C-157CB54CD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011" y="3946004"/>
            <a:ext cx="3729317" cy="279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8358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434308" y="383075"/>
            <a:ext cx="8855408" cy="997473"/>
          </a:xfrm>
          <a:prstGeom prst="rect">
            <a:avLst/>
          </a:prstGeom>
        </p:spPr>
        <p:txBody>
          <a:bodyPr lIns="45719" tIns="45720" rIns="45719" bIns="45720" anchor="ctr">
            <a:no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3600">
                <a:solidFill>
                  <a:srgbClr val="002060"/>
                </a:solidFill>
                <a:latin typeface="Arial"/>
                <a:cs typeface="Arial"/>
              </a:rPr>
              <a:t>At the Fair I can try lots of hands-on activities</a:t>
            </a:r>
            <a:endParaRPr sz="360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xfrm>
            <a:off x="438628" y="1686423"/>
            <a:ext cx="8419297" cy="4877340"/>
          </a:xfrm>
          <a:prstGeom prst="rect">
            <a:avLst/>
          </a:prstGeom>
        </p:spPr>
        <p:txBody>
          <a:bodyPr lIns="46800" tIns="45720" rIns="45719" bIns="45720" anchor="t">
            <a:normAutofit fontScale="92500" lnSpcReduction="10000"/>
          </a:bodyPr>
          <a:lstStyle/>
          <a:p>
            <a:pPr marL="0" indent="0">
              <a:lnSpc>
                <a:spcPct val="160000"/>
              </a:lnSpc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If I try an activity…</a:t>
            </a:r>
          </a:p>
          <a:p>
            <a:pPr>
              <a:lnSpc>
                <a:spcPct val="160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/>
                <a:cs typeface="Arial"/>
              </a:rPr>
              <a:t>I may need to wait for my turn</a:t>
            </a:r>
          </a:p>
          <a:p>
            <a:pPr>
              <a:lnSpc>
                <a:spcPct val="160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/>
                <a:cs typeface="Arial"/>
              </a:rPr>
              <a:t>There will be someone to tell me what to do</a:t>
            </a:r>
          </a:p>
          <a:p>
            <a:pPr>
              <a:lnSpc>
                <a:spcPct val="160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/>
                <a:cs typeface="Arial"/>
              </a:rPr>
              <a:t>I might be asked questions about the activity and how it works</a:t>
            </a:r>
          </a:p>
          <a:p>
            <a:pPr>
              <a:lnSpc>
                <a:spcPct val="160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/>
                <a:cs typeface="Arial"/>
              </a:rPr>
              <a:t>I don’t have to answer questions if I don’t want to</a:t>
            </a:r>
          </a:p>
          <a:p>
            <a:pPr>
              <a:lnSpc>
                <a:spcPct val="160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/>
                <a:cs typeface="Arial"/>
              </a:rPr>
              <a:t>I can ask questions about the activity</a:t>
            </a:r>
          </a:p>
          <a:p>
            <a:pPr>
              <a:lnSpc>
                <a:spcPct val="160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/>
                <a:cs typeface="Arial"/>
              </a:rPr>
              <a:t>There may be someone telling me about their job</a:t>
            </a:r>
          </a:p>
          <a:p>
            <a:pPr>
              <a:lnSpc>
                <a:spcPct val="160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/>
                <a:cs typeface="Arial"/>
              </a:rPr>
              <a:t>If I want to stop an activity I can</a:t>
            </a:r>
          </a:p>
          <a:p>
            <a:pPr marL="0" lvl="0" indent="0"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VAG Rounded Std Thin" panose="020F0402020204020204" pitchFamily="34" charset="0"/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VAG Rounded Std Thin" panose="020F04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10246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650308" y="464075"/>
            <a:ext cx="8319000" cy="997473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can choose which hands-on activities to try </a:t>
            </a:r>
            <a:endParaRPr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xfrm>
            <a:off x="650308" y="1785967"/>
            <a:ext cx="8230275" cy="508656"/>
          </a:xfrm>
          <a:prstGeom prst="rect">
            <a:avLst/>
          </a:prstGeom>
        </p:spPr>
        <p:txBody>
          <a:bodyPr lIns="46800">
            <a:normAutofit/>
          </a:bodyPr>
          <a:lstStyle/>
          <a:p>
            <a:pPr marL="0" lvl="0" indent="0"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Here are some examples of what I might try….</a:t>
            </a:r>
          </a:p>
          <a:p>
            <a:pPr marL="0" lvl="0" indent="0"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33A8C8-3BC8-4626-809B-F5C70DE8DB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" r="19405"/>
          <a:stretch/>
        </p:blipFill>
        <p:spPr>
          <a:xfrm>
            <a:off x="6203114" y="3272110"/>
            <a:ext cx="2164065" cy="16141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CD1C6A-DF49-4D81-911A-A1842E511F4C}"/>
              </a:ext>
            </a:extLst>
          </p:cNvPr>
          <p:cNvSpPr txBox="1"/>
          <p:nvPr/>
        </p:nvSpPr>
        <p:spPr>
          <a:xfrm>
            <a:off x="1017461" y="5169056"/>
            <a:ext cx="206746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 insects</a:t>
            </a: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AE260D-A0A2-431C-8F79-A6CB388AF96D}"/>
              </a:ext>
            </a:extLst>
          </p:cNvPr>
          <p:cNvSpPr txBox="1"/>
          <p:nvPr/>
        </p:nvSpPr>
        <p:spPr>
          <a:xfrm>
            <a:off x="3692907" y="5170968"/>
            <a:ext cx="194986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0" lang="en-GB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rone coding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1F2424-3577-4524-8FF0-DE11420DAB29}"/>
              </a:ext>
            </a:extLst>
          </p:cNvPr>
          <p:cNvSpPr txBox="1"/>
          <p:nvPr/>
        </p:nvSpPr>
        <p:spPr>
          <a:xfrm>
            <a:off x="6203114" y="5178056"/>
            <a:ext cx="219060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>
                <a:solidFill>
                  <a:srgbClr val="000000"/>
                </a:solidFill>
                <a:latin typeface="Arial"/>
                <a:cs typeface="Arial"/>
              </a:rPr>
              <a:t>virtual reality</a:t>
            </a: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cs typeface="Arial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89E072-779F-E8D0-5CF9-EF6826AEC2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97" r="9597"/>
          <a:stretch/>
        </p:blipFill>
        <p:spPr>
          <a:xfrm>
            <a:off x="617074" y="3241270"/>
            <a:ext cx="2318859" cy="16141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9214F3-ACA9-8E3E-30C6-F865C1F2AFF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362" r="9845"/>
          <a:stretch/>
        </p:blipFill>
        <p:spPr>
          <a:xfrm>
            <a:off x="3499675" y="3291062"/>
            <a:ext cx="2139697" cy="15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704186"/>
      </p:ext>
    </p:extLst>
  </p:cSld>
  <p:clrMapOvr>
    <a:masterClrMapping/>
  </p:clrMapOvr>
  <p:transition spd="med"/>
  <p:extLst>
    <p:ext uri="{6950BFC3-D8DA-4A85-94F7-54DA5524770B}">
      <p188:commentRel xmlns:p188="http://schemas.microsoft.com/office/powerpoint/2018/8/main" r:id="rId3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736524" y="882502"/>
            <a:ext cx="7551692" cy="997473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I want to find out about jobs using science, engineering and technology I can… </a:t>
            </a:r>
            <a:endParaRPr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545737-D323-4FDF-BD2A-3222248DFC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7"/>
          <a:stretch/>
        </p:blipFill>
        <p:spPr>
          <a:xfrm>
            <a:off x="5764039" y="2690507"/>
            <a:ext cx="2808011" cy="22581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C642E9-D3FF-432F-8B5A-57CBD77E21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65" y="3871270"/>
            <a:ext cx="3401268" cy="22585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56DFBB-B522-4943-8EF3-A4FC2F3FA801}"/>
              </a:ext>
            </a:extLst>
          </p:cNvPr>
          <p:cNvSpPr txBox="1"/>
          <p:nvPr/>
        </p:nvSpPr>
        <p:spPr>
          <a:xfrm>
            <a:off x="692182" y="2692895"/>
            <a:ext cx="3475151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 to people who use science, 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 and engineering in 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 jobs. They are wearing blue t-shirts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ACC8F0-78EE-4D00-8876-7B78B4A6626D}"/>
              </a:ext>
            </a:extLst>
          </p:cNvPr>
          <p:cNvSpPr txBox="1"/>
          <p:nvPr/>
        </p:nvSpPr>
        <p:spPr>
          <a:xfrm>
            <a:off x="6018890" y="4974667"/>
            <a:ext cx="2523641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en-GB">
                <a:solidFill>
                  <a:srgbClr val="000000"/>
                </a:solidFill>
                <a:latin typeface="Arial"/>
                <a:cs typeface="Arial"/>
              </a:rPr>
              <a:t>Take the 'Meet The </a:t>
            </a:r>
            <a:endParaRPr lang="en-GB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0" latinLnBrk="1" hangingPunct="0"/>
            <a:r>
              <a:rPr lang="en-GB">
                <a:solidFill>
                  <a:srgbClr val="000000"/>
                </a:solidFill>
                <a:latin typeface="Arial"/>
                <a:cs typeface="Arial"/>
              </a:rPr>
              <a:t>Future You' quiz on an </a:t>
            </a:r>
            <a:endParaRPr lang="en-GB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0" latinLnBrk="1" hangingPunct="0"/>
            <a:r>
              <a:rPr lang="en-GB">
                <a:solidFill>
                  <a:srgbClr val="000000"/>
                </a:solidFill>
                <a:latin typeface="Arial"/>
                <a:cs typeface="Arial"/>
              </a:rPr>
              <a:t>iPad to learn what jobs are best for me </a:t>
            </a:r>
            <a:endParaRPr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26879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614307" y="329075"/>
            <a:ext cx="8084261" cy="1006473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can take part in Big Bang Explore</a:t>
            </a:r>
            <a:endParaRPr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xfrm>
            <a:off x="663628" y="1380423"/>
            <a:ext cx="5034611" cy="5144075"/>
          </a:xfrm>
          <a:prstGeom prst="rect">
            <a:avLst/>
          </a:prstGeom>
        </p:spPr>
        <p:txBody>
          <a:bodyPr lIns="46800" tIns="45720" rIns="45719" bIns="45720" anchor="t">
            <a:normAutofit fontScale="77500" lnSpcReduction="20000"/>
          </a:bodyPr>
          <a:lstStyle/>
          <a:p>
            <a:pPr>
              <a:lnSpc>
                <a:spcPct val="170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/>
                <a:cs typeface="Arial"/>
              </a:rPr>
              <a:t>I will be given a Big Bang Explore form when I arrive </a:t>
            </a: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/>
                <a:cs typeface="Arial"/>
              </a:rPr>
              <a:t>I can take part and enter a competition to win a prize </a:t>
            </a:r>
          </a:p>
          <a:p>
            <a:pPr>
              <a:lnSpc>
                <a:spcPct val="170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/>
                <a:cs typeface="Arial"/>
              </a:rPr>
              <a:t>To take part I will need to talk to or hear from adults who use science, engineering and technology in their jobs and try different activities </a:t>
            </a:r>
          </a:p>
          <a:p>
            <a:pPr>
              <a:lnSpc>
                <a:spcPct val="170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/>
                <a:cs typeface="Arial"/>
              </a:rPr>
              <a:t>To enter Big Bang Explore I will need to complete the form and hand it in at an information desk or entry box at the exit </a:t>
            </a:r>
          </a:p>
          <a:p>
            <a:pPr marL="0" lvl="0" indent="0"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25E976-1D95-49F0-BCF1-6E3C09DE1A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103" y="1824000"/>
            <a:ext cx="2477720" cy="371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67993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650308" y="248075"/>
            <a:ext cx="5804408" cy="99747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I leave</a:t>
            </a:r>
            <a:endParaRPr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xfrm>
            <a:off x="578308" y="1201432"/>
            <a:ext cx="8268558" cy="2981601"/>
          </a:xfrm>
          <a:prstGeom prst="rect">
            <a:avLst/>
          </a:prstGeom>
        </p:spPr>
        <p:txBody>
          <a:bodyPr lIns="46800" tIns="45720" rIns="45719" bIns="45720" anchor="t">
            <a:noAutofit/>
          </a:bodyPr>
          <a:lstStyle/>
          <a:p>
            <a:pPr>
              <a:lnSpc>
                <a:spcPct val="170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000">
                <a:latin typeface="Arial"/>
                <a:cs typeface="Arial"/>
              </a:rPr>
              <a:t>Before leaving, an adult might ask me if I enjoyed The Fair. I can take part in the survey if I want to </a:t>
            </a:r>
            <a:endParaRPr lang="en-US" sz="2000"/>
          </a:p>
          <a:p>
            <a:pPr>
              <a:lnSpc>
                <a:spcPct val="170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000">
                <a:latin typeface="Arial"/>
                <a:cs typeface="Arial"/>
              </a:rPr>
              <a:t>When I leave, I will need to be sure I have everything I brought with me </a:t>
            </a:r>
          </a:p>
          <a:p>
            <a:pPr>
              <a:lnSpc>
                <a:spcPct val="170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000">
                <a:latin typeface="Arial"/>
                <a:cs typeface="Arial"/>
              </a:rPr>
              <a:t>I will go back through the entrance hall </a:t>
            </a:r>
          </a:p>
          <a:p>
            <a:pPr>
              <a:lnSpc>
                <a:spcPct val="170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000">
                <a:latin typeface="Arial"/>
                <a:cs typeface="Arial"/>
              </a:rPr>
              <a:t>I will need to follow the instructions of my teacher</a:t>
            </a:r>
            <a:r>
              <a:rPr lang="en-GB" sz="2400">
                <a:latin typeface="Arial"/>
                <a:cs typeface="Arial"/>
              </a:rPr>
              <a:t> </a:t>
            </a:r>
          </a:p>
          <a:p>
            <a:pPr marL="0" indent="0"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F0D358-B503-49C5-9423-87EE01705F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3"/>
          <a:stretch/>
        </p:blipFill>
        <p:spPr>
          <a:xfrm>
            <a:off x="3174738" y="4699059"/>
            <a:ext cx="2791186" cy="211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58126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695308" y="882502"/>
            <a:ext cx="8117408" cy="997473"/>
          </a:xfrm>
          <a:prstGeom prst="rect">
            <a:avLst/>
          </a:prstGeom>
        </p:spPr>
        <p:txBody>
          <a:bodyPr lIns="45719" tIns="45720" rIns="45719" bIns="45720" anchor="ctr">
            <a:no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3600">
                <a:solidFill>
                  <a:srgbClr val="002060"/>
                </a:solidFill>
                <a:latin typeface="Arial"/>
                <a:cs typeface="Arial"/>
              </a:rPr>
              <a:t>We hope you have a great visit to </a:t>
            </a:r>
            <a:br>
              <a:rPr lang="en-GB" sz="3600">
                <a:solidFill>
                  <a:srgbClr val="002060"/>
                </a:solidFill>
                <a:latin typeface="Arial"/>
                <a:cs typeface="Arial"/>
              </a:rPr>
            </a:br>
            <a:r>
              <a:rPr lang="en-GB" sz="3600">
                <a:solidFill>
                  <a:srgbClr val="002060"/>
                </a:solidFill>
                <a:latin typeface="Arial"/>
                <a:cs typeface="Arial"/>
              </a:rPr>
              <a:t>The Big Bang Fair</a:t>
            </a:r>
            <a:r>
              <a:rPr lang="en-GB" sz="3600">
                <a:solidFill>
                  <a:srgbClr val="002060"/>
                </a:solidFill>
                <a:latin typeface="VAG Rounded"/>
              </a:rPr>
              <a:t>! </a:t>
            </a:r>
            <a:endParaRPr lang="en-US" sz="3600">
              <a:solidFill>
                <a:srgbClr val="002060"/>
              </a:solidFill>
              <a:latin typeface="VAG Rounded" panose="020B0500000000000000" pitchFamily="34" charset="0"/>
            </a:endParaRPr>
          </a:p>
        </p:txBody>
      </p:sp>
      <p:pic>
        <p:nvPicPr>
          <p:cNvPr id="3" name="Picture 2" descr="A group of people clapping&#10;&#10;Description automatically generated with medium confidence">
            <a:extLst>
              <a:ext uri="{FF2B5EF4-FFF2-40B4-BE49-F238E27FC236}">
                <a16:creationId xmlns:a16="http://schemas.microsoft.com/office/drawing/2014/main" id="{F8E2B9E6-71BB-F79D-96FF-0CF176F723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792" y="2219632"/>
            <a:ext cx="5894439" cy="392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66502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830308" y="716075"/>
            <a:ext cx="5804408" cy="997473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3600">
                <a:solidFill>
                  <a:srgbClr val="002060"/>
                </a:solidFill>
                <a:latin typeface="VAG Rounded" panose="020B0500000000000000" pitchFamily="34" charset="0"/>
              </a:rPr>
              <a:t>We want </a:t>
            </a:r>
            <a:r>
              <a:rPr lang="en-GB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en-GB" sz="3600">
                <a:solidFill>
                  <a:srgbClr val="002060"/>
                </a:solidFill>
                <a:latin typeface="VAG Rounded" panose="020B0500000000000000" pitchFamily="34" charset="0"/>
              </a:rPr>
              <a:t> to have a great visit to The Fair</a:t>
            </a:r>
            <a:endParaRPr sz="3600">
              <a:solidFill>
                <a:srgbClr val="002060"/>
              </a:solidFill>
              <a:latin typeface="VAG Rounded" panose="020B0500000000000000" pitchFamily="34" charset="0"/>
            </a:endParaRPr>
          </a:p>
        </p:txBody>
      </p:sp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xfrm>
            <a:off x="915628" y="2064423"/>
            <a:ext cx="7420297" cy="3911075"/>
          </a:xfrm>
          <a:prstGeom prst="rect">
            <a:avLst/>
          </a:prstGeom>
        </p:spPr>
        <p:txBody>
          <a:bodyPr lIns="46800">
            <a:normAutofit/>
          </a:bodyPr>
          <a:lstStyle/>
          <a:p>
            <a:pPr marL="0" lvl="0" indent="0"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This guide covers: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your arrival 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where the toilets are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where to take a break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what The Fair environment is like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what activities you can experience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who you might meet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what to do if you become lost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VAG Rounded Std Thin" panose="020F04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65629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xfrm>
            <a:off x="504093" y="1713548"/>
            <a:ext cx="10199078" cy="4614530"/>
          </a:xfrm>
          <a:prstGeom prst="rect">
            <a:avLst/>
          </a:prstGeom>
        </p:spPr>
        <p:txBody>
          <a:bodyPr lIns="46800">
            <a:normAutofit/>
          </a:bodyPr>
          <a:lstStyle/>
          <a:p>
            <a:pPr marL="0" lvl="0" indent="0"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My name is ………………………………………………</a:t>
            </a:r>
          </a:p>
          <a:p>
            <a:pPr marL="0" lvl="0" indent="0"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I will be visiting The Big Bang Fair on ……………………………</a:t>
            </a:r>
          </a:p>
          <a:p>
            <a:pPr marL="0" lvl="0" indent="0"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I will be setting off at:</a:t>
            </a:r>
          </a:p>
          <a:p>
            <a:pPr marL="0" lvl="0" indent="0"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VAG Rounded Std Thin" panose="020F0402020204020204" pitchFamily="34" charset="0"/>
            </a:endParaRPr>
          </a:p>
          <a:p>
            <a:pPr marL="0" lvl="0" indent="0"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VAG Rounded Std Thin" panose="020F0402020204020204" pitchFamily="34" charset="0"/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VAG Rounded Std Thin" panose="020F04020202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91F821-1942-4D7B-941F-FBD580C563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000" t="41982" r="20814" b="26359"/>
          <a:stretch/>
        </p:blipFill>
        <p:spPr>
          <a:xfrm>
            <a:off x="2828534" y="3192348"/>
            <a:ext cx="2775098" cy="2704843"/>
          </a:xfrm>
          <a:prstGeom prst="rect">
            <a:avLst/>
          </a:prstGeom>
        </p:spPr>
      </p:pic>
      <p:sp>
        <p:nvSpPr>
          <p:cNvPr id="7" name="Shape 52">
            <a:extLst>
              <a:ext uri="{FF2B5EF4-FFF2-40B4-BE49-F238E27FC236}">
                <a16:creationId xmlns:a16="http://schemas.microsoft.com/office/drawing/2014/main" id="{8E754263-2D07-4517-8166-5B9F5F3E2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308" y="716075"/>
            <a:ext cx="5804408" cy="997473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me</a:t>
            </a:r>
            <a:endParaRPr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26983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830307" y="716075"/>
            <a:ext cx="7305507" cy="997473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am travelling to The Fair by…</a:t>
            </a:r>
            <a:endParaRPr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xfrm>
            <a:off x="830308" y="1904934"/>
            <a:ext cx="7420297" cy="3911075"/>
          </a:xfrm>
          <a:prstGeom prst="rect">
            <a:avLst/>
          </a:prstGeom>
        </p:spPr>
        <p:txBody>
          <a:bodyPr lIns="46800">
            <a:normAutofit/>
          </a:bodyPr>
          <a:lstStyle/>
          <a:p>
            <a:pPr marL="0" lvl="0" indent="0"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DAE5DA-AB86-475E-96F7-576F145B91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627" t="22247" r="12108" b="62836"/>
          <a:stretch/>
        </p:blipFill>
        <p:spPr>
          <a:xfrm>
            <a:off x="649295" y="1940990"/>
            <a:ext cx="7973710" cy="1280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512FB3-581C-4FCE-BEF1-F8E2E124CB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953" t="41983" r="15301" b="43819"/>
          <a:stretch/>
        </p:blipFill>
        <p:spPr>
          <a:xfrm>
            <a:off x="5348176" y="3977678"/>
            <a:ext cx="2286001" cy="11849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BE4B6E-0923-41E9-B91C-EBA444BAD6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845" t="62129" r="22364" b="23481"/>
          <a:stretch/>
        </p:blipFill>
        <p:spPr>
          <a:xfrm>
            <a:off x="1818875" y="4029940"/>
            <a:ext cx="2391619" cy="11327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390E21-436C-4B12-95C0-23BAA022FE45}"/>
              </a:ext>
            </a:extLst>
          </p:cNvPr>
          <p:cNvSpPr txBox="1"/>
          <p:nvPr/>
        </p:nvSpPr>
        <p:spPr>
          <a:xfrm>
            <a:off x="946296" y="3221665"/>
            <a:ext cx="142476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Car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C56868-201C-4EEF-8B42-63F3EDF038D8}"/>
              </a:ext>
            </a:extLst>
          </p:cNvPr>
          <p:cNvSpPr txBox="1"/>
          <p:nvPr/>
        </p:nvSpPr>
        <p:spPr>
          <a:xfrm>
            <a:off x="4072267" y="3244335"/>
            <a:ext cx="142476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Bus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DC40A8-C76A-49C3-806E-ACF00D267895}"/>
              </a:ext>
            </a:extLst>
          </p:cNvPr>
          <p:cNvSpPr txBox="1"/>
          <p:nvPr/>
        </p:nvSpPr>
        <p:spPr>
          <a:xfrm>
            <a:off x="7038489" y="3202539"/>
            <a:ext cx="142476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Train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32ED58-4F19-4C94-B420-89A2CEA97075}"/>
              </a:ext>
            </a:extLst>
          </p:cNvPr>
          <p:cNvSpPr txBox="1"/>
          <p:nvPr/>
        </p:nvSpPr>
        <p:spPr>
          <a:xfrm>
            <a:off x="2286222" y="5169376"/>
            <a:ext cx="142476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Mini-bus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4F75FE-C846-46C3-85A7-3240233424E6}"/>
              </a:ext>
            </a:extLst>
          </p:cNvPr>
          <p:cNvSpPr txBox="1"/>
          <p:nvPr/>
        </p:nvSpPr>
        <p:spPr>
          <a:xfrm>
            <a:off x="5778794" y="5169376"/>
            <a:ext cx="142476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Coach </a:t>
            </a:r>
          </a:p>
        </p:txBody>
      </p:sp>
    </p:spTree>
    <p:extLst>
      <p:ext uri="{BB962C8B-B14F-4D97-AF65-F5344CB8AC3E}">
        <p14:creationId xmlns:p14="http://schemas.microsoft.com/office/powerpoint/2010/main" val="143971655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785308" y="212075"/>
            <a:ext cx="5804408" cy="99747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will arrive at the NEC</a:t>
            </a:r>
            <a:endParaRPr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xfrm>
            <a:off x="825852" y="1108460"/>
            <a:ext cx="5963582" cy="3911075"/>
          </a:xfrm>
          <a:prstGeom prst="rect">
            <a:avLst/>
          </a:prstGeom>
        </p:spPr>
        <p:txBody>
          <a:bodyPr lIns="46800" tIns="45720" rIns="45719" bIns="45720" anchor="t">
            <a:normAutofit/>
          </a:bodyPr>
          <a:lstStyle/>
          <a:p>
            <a:pPr marL="0" indent="0">
              <a:lnSpc>
                <a:spcPct val="150000"/>
              </a:lnSpc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000">
                <a:latin typeface="Arial"/>
                <a:cs typeface="Arial"/>
              </a:rPr>
              <a:t>I will go through this entrance to enter the Fair.</a:t>
            </a:r>
            <a:endParaRPr lang="en-US"/>
          </a:p>
          <a:p>
            <a:pPr marL="0" indent="0">
              <a:lnSpc>
                <a:spcPct val="150000"/>
              </a:lnSpc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000">
              <a:latin typeface="Arial"/>
              <a:cs typeface="Arial"/>
            </a:endParaRPr>
          </a:p>
          <a:p>
            <a:pPr marL="0" lvl="0" indent="0">
              <a:lnSpc>
                <a:spcPct val="150000"/>
              </a:lnSpc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My bag may be searched and there may be security staff and dogs checking visitors </a:t>
            </a:r>
          </a:p>
          <a:p>
            <a:pPr marL="0" lvl="0" indent="0"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VAG Rounded Std Thin" panose="020F0402020204020204" pitchFamily="34" charset="0"/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VAG Rounded Std Thin" panose="020F04020202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2B2728-D199-4C82-88C4-5088F5FE86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8" t="3101" r="22557" b="14728"/>
          <a:stretch/>
        </p:blipFill>
        <p:spPr>
          <a:xfrm>
            <a:off x="6958716" y="2446952"/>
            <a:ext cx="1831598" cy="3911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C134A-0E8A-B054-B03C-ACD4FAB6E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135" y="3330953"/>
            <a:ext cx="5201481" cy="302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60510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308308" y="293075"/>
            <a:ext cx="5804408" cy="99747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will go into the Fair</a:t>
            </a:r>
            <a:endParaRPr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xfrm>
            <a:off x="915628" y="2064423"/>
            <a:ext cx="7420297" cy="3911075"/>
          </a:xfrm>
          <a:prstGeom prst="rect">
            <a:avLst/>
          </a:prstGeom>
        </p:spPr>
        <p:txBody>
          <a:bodyPr lIns="46800">
            <a:normAutofit/>
          </a:bodyPr>
          <a:lstStyle/>
          <a:p>
            <a:pPr marL="0" lvl="0" indent="0"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VAG Rounded Std Thin" panose="020F0402020204020204" pitchFamily="34" charset="0"/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VAG Rounded Std Thin" panose="020F0402020204020204" pitchFamily="34" charset="0"/>
            </a:endParaRPr>
          </a:p>
        </p:txBody>
      </p:sp>
      <p:sp>
        <p:nvSpPr>
          <p:cNvPr id="7" name="Shape 53">
            <a:extLst>
              <a:ext uri="{FF2B5EF4-FFF2-40B4-BE49-F238E27FC236}">
                <a16:creationId xmlns:a16="http://schemas.microsoft.com/office/drawing/2014/main" id="{C14D382E-EF30-44B6-9ABE-CCE5F043FC09}"/>
              </a:ext>
            </a:extLst>
          </p:cNvPr>
          <p:cNvSpPr txBox="1">
            <a:spLocks/>
          </p:cNvSpPr>
          <p:nvPr/>
        </p:nvSpPr>
        <p:spPr>
          <a:xfrm>
            <a:off x="303851" y="1279460"/>
            <a:ext cx="4367149" cy="5270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6800" tIns="45720" rIns="45719" bIns="45720" anchor="t">
            <a:normAutofit fontScale="85000" lnSpcReduction="20000"/>
          </a:bodyPr>
          <a:lstStyle>
            <a:lvl1pPr marL="342900" indent="-342900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marL="783771" indent="-326571">
              <a:spcBef>
                <a:spcPts val="700"/>
              </a:spcBef>
              <a:buSzPct val="100000"/>
              <a:buFont typeface="Arial"/>
              <a:buChar char="–"/>
              <a:defRPr sz="3200">
                <a:latin typeface="Calibri"/>
                <a:ea typeface="Calibri"/>
                <a:cs typeface="Calibri"/>
                <a:sym typeface="Calibri"/>
              </a:defRPr>
            </a:lvl2pPr>
            <a:lvl3pPr marL="1219200" indent="-304800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3pPr>
            <a:lvl4pPr marL="1737360" indent="-365760">
              <a:spcBef>
                <a:spcPts val="700"/>
              </a:spcBef>
              <a:buSzPct val="100000"/>
              <a:buFont typeface="Arial"/>
              <a:buChar char="–"/>
              <a:defRPr sz="3200">
                <a:latin typeface="Calibri"/>
                <a:ea typeface="Calibri"/>
                <a:cs typeface="Calibri"/>
                <a:sym typeface="Calibri"/>
              </a:defRPr>
            </a:lvl4pPr>
            <a:lvl5pPr marL="2194560" indent="-365760">
              <a:spcBef>
                <a:spcPts val="700"/>
              </a:spcBef>
              <a:buSzPct val="100000"/>
              <a:buFont typeface="Arial"/>
              <a:buChar char="»"/>
              <a:defRPr sz="3200">
                <a:latin typeface="Calibri"/>
                <a:ea typeface="Calibri"/>
                <a:cs typeface="Calibri"/>
                <a:sym typeface="Calibri"/>
              </a:defRPr>
            </a:lvl5pPr>
            <a:lvl6pPr marL="26517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6pPr>
            <a:lvl7pPr marL="31089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7pPr>
            <a:lvl8pPr marL="35661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8pPr>
            <a:lvl9pPr marL="40233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50000"/>
              </a:lnSpc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I will go with my group to the registration queue. </a:t>
            </a:r>
          </a:p>
          <a:p>
            <a:pPr marL="0" indent="0">
              <a:lnSpc>
                <a:spcPct val="150000"/>
              </a:lnSpc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50000"/>
              </a:lnSpc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It will be very busy.</a:t>
            </a:r>
          </a:p>
          <a:p>
            <a:pPr marL="0" indent="0">
              <a:lnSpc>
                <a:spcPct val="150000"/>
              </a:lnSpc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50000"/>
              </a:lnSpc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My teacher will need to speak to the registration staff to get our badges and visitor information. </a:t>
            </a:r>
          </a:p>
          <a:p>
            <a:pPr marL="0" indent="0">
              <a:lnSpc>
                <a:spcPct val="150000"/>
              </a:lnSpc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50000"/>
              </a:lnSpc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It may take 10 minutes to complete registration.</a:t>
            </a:r>
          </a:p>
          <a:p>
            <a:pPr marL="0" indent="0"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VAG Rounded Std Thin" panose="020F0402020204020204" pitchFamily="34" charset="0"/>
              <a:ea typeface="Arial"/>
              <a:cs typeface="Arial"/>
              <a:sym typeface="Arial"/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>
              <a:latin typeface="VAG Rounded Std Thin" panose="020F0402020204020204" pitchFamily="34" charset="0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4C1487-8073-14BA-AC09-4C20AA6EC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1270" y="1279460"/>
            <a:ext cx="36576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241895"/>
      </p:ext>
    </p:extLst>
  </p:cSld>
  <p:clrMapOvr>
    <a:masterClrMapping/>
  </p:clrMapOvr>
  <p:transition spd="med"/>
  <p:extLst>
    <p:ext uri="{6950BFC3-D8DA-4A85-94F7-54DA5524770B}">
      <p188:commentRel xmlns:p188="http://schemas.microsoft.com/office/powerpoint/2018/8/main" r:id="rId3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830308" y="716075"/>
            <a:ext cx="5804408" cy="99747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I need the toilet… </a:t>
            </a:r>
            <a:endParaRPr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C4BFA6-14FF-4BD7-941B-147316B418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82" t="15349" b="44911"/>
          <a:stretch/>
        </p:blipFill>
        <p:spPr>
          <a:xfrm>
            <a:off x="866308" y="2574334"/>
            <a:ext cx="2835381" cy="31472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A9916E-68A8-475C-835B-6D34ADDA10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767" t="32041" r="27443" b="35401"/>
          <a:stretch/>
        </p:blipFill>
        <p:spPr>
          <a:xfrm>
            <a:off x="3990269" y="3961694"/>
            <a:ext cx="4921267" cy="25145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1184C4-AB32-4429-B611-4B4DCE31EFBE}"/>
              </a:ext>
            </a:extLst>
          </p:cNvPr>
          <p:cNvSpPr txBox="1"/>
          <p:nvPr/>
        </p:nvSpPr>
        <p:spPr>
          <a:xfrm>
            <a:off x="830308" y="1967023"/>
            <a:ext cx="3384381" cy="655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>
                <a:solidFill>
                  <a:srgbClr val="000000"/>
                </a:solidFill>
                <a:latin typeface="Arial"/>
                <a:cs typeface="Arial"/>
              </a:rPr>
              <a:t>The toilets near registration look like this:</a:t>
            </a: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cs typeface="Arial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A876C4-2385-4DBC-BFD4-0A75210B07CC}"/>
              </a:ext>
            </a:extLst>
          </p:cNvPr>
          <p:cNvSpPr txBox="1"/>
          <p:nvPr/>
        </p:nvSpPr>
        <p:spPr>
          <a:xfrm>
            <a:off x="4539282" y="3518567"/>
            <a:ext cx="410012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>
                <a:solidFill>
                  <a:srgbClr val="000000"/>
                </a:solidFill>
                <a:latin typeface="Arial"/>
                <a:cs typeface="Arial"/>
              </a:rPr>
              <a:t>The toilets inside the Fair look like this:</a:t>
            </a: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cs typeface="Arial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941846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533308" y="482075"/>
            <a:ext cx="5804408" cy="99747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I need a break…  </a:t>
            </a:r>
            <a:endParaRPr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xfrm>
            <a:off x="537628" y="1654850"/>
            <a:ext cx="4169372" cy="4658075"/>
          </a:xfrm>
          <a:prstGeom prst="rect">
            <a:avLst/>
          </a:prstGeom>
        </p:spPr>
        <p:txBody>
          <a:bodyPr lIns="46800" tIns="45720" rIns="45719" bIns="45720" anchor="t">
            <a:normAutofit/>
          </a:bodyPr>
          <a:lstStyle/>
          <a:p>
            <a:pPr marL="0" lvl="0" indent="0">
              <a:lnSpc>
                <a:spcPct val="150000"/>
              </a:lnSpc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 can go to the calm area or one of the quiet rooms. </a:t>
            </a:r>
          </a:p>
          <a:p>
            <a:pPr marL="0" lvl="0" indent="0">
              <a:lnSpc>
                <a:spcPct val="150000"/>
              </a:lnSpc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50000"/>
              </a:lnSpc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My teacher will take me. </a:t>
            </a:r>
          </a:p>
          <a:p>
            <a:pPr marL="0" lvl="0" indent="0">
              <a:lnSpc>
                <a:spcPct val="150000"/>
              </a:lnSpc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50000"/>
              </a:lnSpc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 will need a sunflower lanyard to get in. </a:t>
            </a:r>
          </a:p>
          <a:p>
            <a:pPr marL="0" lvl="0" indent="0">
              <a:lnSpc>
                <a:spcPct val="150000"/>
              </a:lnSpc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DFDE7A89-06FF-09C7-BF20-024631DCAD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51" t="2248" r="7134" b="2820"/>
          <a:stretch/>
        </p:blipFill>
        <p:spPr>
          <a:xfrm>
            <a:off x="4572000" y="1654850"/>
            <a:ext cx="4358837" cy="3942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6558085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830307" y="716075"/>
            <a:ext cx="7715815" cy="997473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I need help I can talk to an adult who works at The Fair</a:t>
            </a:r>
            <a:endParaRPr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xfrm>
            <a:off x="727463" y="2004215"/>
            <a:ext cx="8008523" cy="1258473"/>
          </a:xfrm>
          <a:prstGeom prst="rect">
            <a:avLst/>
          </a:prstGeom>
        </p:spPr>
        <p:txBody>
          <a:bodyPr lIns="46800" tIns="45720" rIns="45719" bIns="45720" anchor="t">
            <a:noAutofit/>
          </a:bodyPr>
          <a:lstStyle/>
          <a:p>
            <a:pPr marL="0" lvl="0" indent="0">
              <a:lnSpc>
                <a:spcPct val="150000"/>
              </a:lnSpc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I can spot an adult as they will be wearing navy, blue or black t-shirts. </a:t>
            </a:r>
          </a:p>
          <a:p>
            <a:pPr marL="0" lvl="0" indent="0">
              <a:lnSpc>
                <a:spcPct val="150000"/>
              </a:lnSpc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They might be walking around the exhibition or behind the information desks.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A58D1C-28FA-403F-A465-56D170D1F6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214" y="3825000"/>
            <a:ext cx="4049597" cy="26997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FF072A-6C68-0D36-B12D-00F4C3BA9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371521" y="3531945"/>
            <a:ext cx="2563175" cy="341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68974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B9A19FF9B4DD43A3C9961022A411A6" ma:contentTypeVersion="18" ma:contentTypeDescription="Create a new document." ma:contentTypeScope="" ma:versionID="bb46aa8347af888a2c5557a556fc0808">
  <xsd:schema xmlns:xsd="http://www.w3.org/2001/XMLSchema" xmlns:xs="http://www.w3.org/2001/XMLSchema" xmlns:p="http://schemas.microsoft.com/office/2006/metadata/properties" xmlns:ns3="cf952e01-e4b4-4c74-8f2b-ded8a2168737" xmlns:ns4="466ce295-09ab-4894-b8f5-13d5c63ad584" targetNamespace="http://schemas.microsoft.com/office/2006/metadata/properties" ma:root="true" ma:fieldsID="27b6538da7e9d664dd4827e3d94cce55" ns3:_="" ns4:_="">
    <xsd:import namespace="cf952e01-e4b4-4c74-8f2b-ded8a2168737"/>
    <xsd:import namespace="466ce295-09ab-4894-b8f5-13d5c63ad58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earchPropertie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952e01-e4b4-4c74-8f2b-ded8a21687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6ce295-09ab-4894-b8f5-13d5c63ad58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66ce295-09ab-4894-b8f5-13d5c63ad584">
      <UserInfo>
        <DisplayName>Charlie Cantwell</DisplayName>
        <AccountId>43</AccountId>
        <AccountType/>
      </UserInfo>
    </SharedWithUsers>
    <_activity xmlns="cf952e01-e4b4-4c74-8f2b-ded8a2168737" xsi:nil="true"/>
  </documentManagement>
</p:properties>
</file>

<file path=customXml/itemProps1.xml><?xml version="1.0" encoding="utf-8"?>
<ds:datastoreItem xmlns:ds="http://schemas.openxmlformats.org/officeDocument/2006/customXml" ds:itemID="{8581C2BC-E595-455C-93CF-0B6C4925759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2E2BD59-1637-4428-BD4A-42AD0C7A6B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952e01-e4b4-4c74-8f2b-ded8a2168737"/>
    <ds:schemaRef ds:uri="466ce295-09ab-4894-b8f5-13d5c63ad5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5C95F45-C527-4418-A8BC-8CFA29A6BA28}">
  <ds:schemaRefs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466ce295-09ab-4894-b8f5-13d5c63ad584"/>
    <ds:schemaRef ds:uri="http://www.w3.org/XML/1998/namespace"/>
    <ds:schemaRef ds:uri="http://purl.org/dc/terms/"/>
    <ds:schemaRef ds:uri="http://purl.org/dc/elements/1.1/"/>
    <ds:schemaRef ds:uri="http://purl.org/dc/dcmitype/"/>
    <ds:schemaRef ds:uri="cf952e01-e4b4-4c74-8f2b-ded8a2168737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732</Words>
  <Application>Microsoft Office PowerPoint</Application>
  <PresentationFormat>On-screen Show (4:3)</PresentationFormat>
  <Paragraphs>94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Helvetica Neue</vt:lpstr>
      <vt:lpstr>VAG Rounded</vt:lpstr>
      <vt:lpstr>VAG Rounded Std Thin</vt:lpstr>
      <vt:lpstr>Default</vt:lpstr>
      <vt:lpstr>My visit to The Big Bang Fair</vt:lpstr>
      <vt:lpstr>We want you to have a great visit to The Fair</vt:lpstr>
      <vt:lpstr>About me</vt:lpstr>
      <vt:lpstr>I am travelling to The Fair by…</vt:lpstr>
      <vt:lpstr>We will arrive at the NEC</vt:lpstr>
      <vt:lpstr>We will go into the Fair</vt:lpstr>
      <vt:lpstr>If I need the toilet… </vt:lpstr>
      <vt:lpstr>If I need a break…  </vt:lpstr>
      <vt:lpstr>If I need help I can talk to an adult who works at The Fair</vt:lpstr>
      <vt:lpstr>This is what it looks like inside the Fair</vt:lpstr>
      <vt:lpstr>At The Fair I will hear… </vt:lpstr>
      <vt:lpstr>If I watch a panel talk… </vt:lpstr>
      <vt:lpstr>At the Fair I can try lots of hands-on activities</vt:lpstr>
      <vt:lpstr>I can choose which hands-on activities to try </vt:lpstr>
      <vt:lpstr>If I want to find out about jobs using science, engineering and technology I can… </vt:lpstr>
      <vt:lpstr>I can take part in Big Bang Explore</vt:lpstr>
      <vt:lpstr>When I leave</vt:lpstr>
      <vt:lpstr>We hope you have a great visit to  The Big Bang Fair!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Jenny Karlsson</dc:creator>
  <cp:lastModifiedBy>Molly Imrie</cp:lastModifiedBy>
  <cp:revision>4</cp:revision>
  <cp:lastPrinted>2019-01-09T19:08:50Z</cp:lastPrinted>
  <dcterms:modified xsi:type="dcterms:W3CDTF">2024-03-07T10:29:42Z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0x0101009FB9A19FF9B4DD43A3C9961022A411A6</vt:lpwstr>
  </property>
  <property fmtid="{D5CDD505-2E9C-101B-9397-08002B2CF9AE}" pid="3" name="MediaServiceImageTags">
    <vt:lpwstr/>
  </property>
</Properties>
</file>